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61"/>
  </p:notesMasterIdLst>
  <p:sldIdLst>
    <p:sldId id="256" r:id="rId2"/>
    <p:sldId id="308" r:id="rId3"/>
    <p:sldId id="257" r:id="rId4"/>
    <p:sldId id="258" r:id="rId5"/>
    <p:sldId id="259" r:id="rId6"/>
    <p:sldId id="261" r:id="rId7"/>
    <p:sldId id="262" r:id="rId8"/>
    <p:sldId id="263" r:id="rId9"/>
    <p:sldId id="265" r:id="rId10"/>
    <p:sldId id="266" r:id="rId11"/>
    <p:sldId id="309" r:id="rId12"/>
    <p:sldId id="267" r:id="rId13"/>
    <p:sldId id="268" r:id="rId14"/>
    <p:sldId id="269" r:id="rId15"/>
    <p:sldId id="270" r:id="rId16"/>
    <p:sldId id="271" r:id="rId17"/>
    <p:sldId id="310" r:id="rId18"/>
    <p:sldId id="311" r:id="rId19"/>
    <p:sldId id="272" r:id="rId20"/>
    <p:sldId id="273" r:id="rId21"/>
    <p:sldId id="274" r:id="rId22"/>
    <p:sldId id="275" r:id="rId23"/>
    <p:sldId id="277" r:id="rId24"/>
    <p:sldId id="276" r:id="rId25"/>
    <p:sldId id="312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90" r:id="rId38"/>
    <p:sldId id="291" r:id="rId39"/>
    <p:sldId id="292" r:id="rId40"/>
    <p:sldId id="294" r:id="rId41"/>
    <p:sldId id="295" r:id="rId42"/>
    <p:sldId id="297" r:id="rId43"/>
    <p:sldId id="298" r:id="rId44"/>
    <p:sldId id="299" r:id="rId45"/>
    <p:sldId id="300" r:id="rId46"/>
    <p:sldId id="302" r:id="rId47"/>
    <p:sldId id="304" r:id="rId48"/>
    <p:sldId id="305" r:id="rId49"/>
    <p:sldId id="306" r:id="rId50"/>
    <p:sldId id="314" r:id="rId51"/>
    <p:sldId id="313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07F97-FB9E-4005-8BED-AF5D534C1118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369F6-2366-4D83-A726-7F65F75A1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10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2point:</a:t>
            </a:r>
            <a:r>
              <a:rPr lang="en-US" baseline="0" dirty="0" smtClean="0"/>
              <a:t> </a:t>
            </a:r>
            <a:r>
              <a:rPr lang="en-US" dirty="0" smtClean="0"/>
              <a:t> causes include the aging of the population, rising tide of obesity, increasing detection, and increasing survival with AF and other forms of cardiovascular disease (CVD).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369F6-2366-4D83-A726-7F65F75A13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25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CHA2DS2-VASc score is considered the most validated score, most therapies have used that score to prove efficacy, and thus CHA2DS2-VASc is generally the preferred score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369F6-2366-4D83-A726-7F65F75A135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61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ATRIA indicates Anticoagulation and Risk Factors in Atrial Fibrillation:</a:t>
            </a:r>
          </a:p>
          <a:p>
            <a:r>
              <a:rPr lang="en-US" dirty="0" smtClean="0"/>
              <a:t>GARFIELD-AF, Global Anticoagulant Registry in the Field-Atrial Fibrillation; and TIA, transient ischemic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369F6-2366-4D83-A726-7F65F75A135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724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decision to treat with OACs for stroke prevention in patients with a CHA2DS2-VASc of 1 (CHA2DS2-VASc of 2 in women) may at times require additional discussion with patients as the strength or recommendation is less robust (2a)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369F6-2366-4D83-A726-7F65F75A135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61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HAS BLED: HTN, ABNORMALLFT STROKE BLEEDING, LABILE INR ELDERLY</a:t>
            </a:r>
            <a:r>
              <a:rPr lang="en-US" baseline="0" dirty="0" smtClean="0"/>
              <a:t> DRUGS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369F6-2366-4D83-A726-7F65F75A135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27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5958"/>
            <a:ext cx="5486400" cy="3600450"/>
          </a:xfrm>
        </p:spPr>
        <p:txBody>
          <a:bodyPr/>
          <a:lstStyle/>
          <a:p>
            <a:r>
              <a:rPr lang="en-US" dirty="0" smtClean="0"/>
              <a:t>AHREs (atrial high rate episode)detected by a cardiovascular implantable electronic device are associated with a stroke risk lower than that of clinical AF.</a:t>
            </a:r>
          </a:p>
          <a:p>
            <a:endParaRPr lang="en-US" dirty="0" smtClean="0"/>
          </a:p>
          <a:p>
            <a:r>
              <a:rPr lang="en-US" dirty="0" smtClean="0"/>
              <a:t>A potential approach to patients with SCAF could consider both patient risk (as gauged by the CHA2DS2-VASc score) and SCAF burden/duration. Circle A indicates patients at low risk or with short and infrequent AHREs do not require anticoagulation; Circle B, patients with intermediate risk and AHREs lasting &gt;6 min to 24 h are an uncertain population but are currently under study in 2 prospective randomized controlled trials; and Circle C, patients at high risk with longer episodes could be considered reasonable candidates for anticoagulation, although the precise threshold for SCAF duration remains uncertain.  AF indicates atrial fibrillation; AHRE, atrial high-rate episode; </a:t>
            </a:r>
            <a:r>
              <a:rPr lang="en-US" dirty="0" err="1" smtClean="0"/>
              <a:t>ARTESiA</a:t>
            </a:r>
            <a:r>
              <a:rPr lang="en-US" dirty="0" smtClean="0"/>
              <a:t>, </a:t>
            </a:r>
            <a:r>
              <a:rPr lang="en-US" dirty="0" err="1" smtClean="0"/>
              <a:t>Apixaban</a:t>
            </a:r>
            <a:r>
              <a:rPr lang="en-US" dirty="0" smtClean="0"/>
              <a:t> for the Reduction of </a:t>
            </a:r>
            <a:r>
              <a:rPr lang="en-US" dirty="0" err="1" smtClean="0"/>
              <a:t>Thrombo</a:t>
            </a:r>
            <a:r>
              <a:rPr lang="en-US" dirty="0" smtClean="0"/>
              <a:t>-Embolism in Patients With Device-Detected Subclinical Atrial Fibrillation trial; COMMANDER HF, A Study to Assess the Effectiveness and Safety of </a:t>
            </a:r>
            <a:r>
              <a:rPr lang="en-US" dirty="0" err="1" smtClean="0"/>
              <a:t>Rivaroxaban</a:t>
            </a:r>
            <a:r>
              <a:rPr lang="en-US" dirty="0" smtClean="0"/>
              <a:t> in Reducing the Risk of Death, Myocardial Infarction, or Stroke in Participants With Heart Failure and Coronary Artery Disease Following an Episode of Decompensated Heart Failure; COMPASS, Cardiovascular Outcomes for People Using Anticoagulation Strategies; ECG, electrocardiogram; NOAH, Non–Vitamin K Antagonist Oral Anticoagulants in Patients With Atrial High Rate Episodes Trial; OAC, oral anticoagulation; and SCAF, subclinical atrial fibrillation. Female sex is treated as a modifier in the computation of the CHA2DS2-VASc score.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369F6-2366-4D83-A726-7F65F75A135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04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OACs may be contraindicated in some patients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369F6-2366-4D83-A726-7F65F75A135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77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Intraoperative TEE was recommended to assess successful closure, defined as absence of flow across the suture line and a stump of &lt; </a:t>
            </a:r>
            <a:r>
              <a:rPr lang="en-US" dirty="0" smtClean="0"/>
              <a:t>1cm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369F6-2366-4D83-A726-7F65F75A135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369F6-2366-4D83-A726-7F65F75A135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272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369F6-2366-4D83-A726-7F65F75A135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42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369F6-2366-4D83-A726-7F65F75A135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99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Prevealance</a:t>
            </a:r>
            <a:r>
              <a:rPr lang="en-US" dirty="0" smtClean="0"/>
              <a:t> of AF in the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369F6-2366-4D83-A726-7F65F75A13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998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369F6-2366-4D83-A726-7F65F75A135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730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Randomized Trials of Rhythm Control in 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369F6-2366-4D83-A726-7F65F75A135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23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Permanent AF: Permanent AF A term that is used when the patient and clinician make a joint decision to stop further attempts to restore and/or maintain sinus rhythm Acceptance of AF represents a therapeutic decision and does not represent an inherent pathophysiological attribute of AF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369F6-2366-4D83-A726-7F65F75A13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98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Valvular</a:t>
            </a:r>
            <a:r>
              <a:rPr lang="en-US" baseline="0" dirty="0" smtClean="0"/>
              <a:t> AF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Non </a:t>
            </a:r>
            <a:r>
              <a:rPr lang="en-US" baseline="0" dirty="0" err="1" smtClean="0"/>
              <a:t>valvular</a:t>
            </a:r>
            <a:r>
              <a:rPr lang="en-US" baseline="0" dirty="0" smtClean="0"/>
              <a:t> AF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369F6-2366-4D83-A726-7F65F75A13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45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the arrhythmia associated with the classic electrocardiogram (ECG) finding of </a:t>
            </a:r>
            <a:r>
              <a:rPr lang="en-US" sz="1200" dirty="0" err="1" smtClean="0"/>
              <a:t>sawtooth</a:t>
            </a:r>
            <a:r>
              <a:rPr lang="en-US" sz="1200" dirty="0" smtClean="0"/>
              <a:t> flutter waves in the inferior leads when the circuit goes in the counterclockwise direction. The same circuit in the clockwise direction is called “reverse typical AFL.”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369F6-2366-4D83-A726-7F65F75A13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95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typical, reverse typical, and the lower-loop flutter all have the low right atrial isthmus incorporated in the flutter circuit. Other </a:t>
            </a:r>
            <a:r>
              <a:rPr lang="en-US" dirty="0" err="1" smtClean="0"/>
              <a:t>macroreentrant</a:t>
            </a:r>
            <a:r>
              <a:rPr lang="en-US" dirty="0" smtClean="0"/>
              <a:t> flutters include scar</a:t>
            </a:r>
            <a:r>
              <a:rPr lang="en-US" baseline="0" dirty="0" smtClean="0"/>
              <a:t> </a:t>
            </a:r>
            <a:r>
              <a:rPr lang="en-US" dirty="0" smtClean="0"/>
              <a:t>mediated reentrant tachycardia and left mitral isthmus flutter.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369F6-2366-4D83-A726-7F65F75A13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28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ROLE OF ANS IN AF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369F6-2366-4D83-A726-7F65F75A13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38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*Five-year risk is given by: 1 – 0.9718412736exp(</a:t>
            </a:r>
            <a:r>
              <a:rPr lang="en-US" dirty="0" err="1" smtClean="0"/>
              <a:t>SbX</a:t>
            </a:r>
            <a:r>
              <a:rPr lang="en-US" dirty="0" smtClean="0"/>
              <a:t> – 12.4411305), where beta is the regression coefficient (column 2) and X is the level of each variable risk factor.</a:t>
            </a:r>
          </a:p>
          <a:p>
            <a:r>
              <a:rPr lang="en-US" dirty="0" smtClean="0"/>
              <a:t>2</a:t>
            </a:r>
          </a:p>
          <a:p>
            <a:r>
              <a:rPr lang="en-US" dirty="0" smtClean="0"/>
              <a:t>C2HEST SCORE MAXIMUM</a:t>
            </a:r>
            <a:r>
              <a:rPr lang="en-US" baseline="0" dirty="0" smtClean="0"/>
              <a:t> IS 8; INCIDENCE OF AF SIGNFICANTLY INCREASES WITH HIGH SCORE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369F6-2366-4D83-A726-7F65F75A13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0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ATRIA indicates Anticoagulation and Risk Factors in Atrial Fibrillation:</a:t>
            </a:r>
          </a:p>
          <a:p>
            <a:r>
              <a:rPr lang="en-US" dirty="0" smtClean="0"/>
              <a:t>GARFIELD-AF, Global Anticoagulant Registry in the Field-Atrial Fibrillation; and TIA, transient ischemic attack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369F6-2366-4D83-A726-7F65F75A13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16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3A69-6DF2-4151-A509-9AF0A1DCBF95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88B0-9858-49A9-B04E-B75DABFF3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9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3A69-6DF2-4151-A509-9AF0A1DCBF95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88B0-9858-49A9-B04E-B75DABFF3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05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3A69-6DF2-4151-A509-9AF0A1DCBF95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88B0-9858-49A9-B04E-B75DABFF3EE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6784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3A69-6DF2-4151-A509-9AF0A1DCBF95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88B0-9858-49A9-B04E-B75DABFF3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23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3A69-6DF2-4151-A509-9AF0A1DCBF95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88B0-9858-49A9-B04E-B75DABFF3EE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9652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3A69-6DF2-4151-A509-9AF0A1DCBF95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88B0-9858-49A9-B04E-B75DABFF3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77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3A69-6DF2-4151-A509-9AF0A1DCBF95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88B0-9858-49A9-B04E-B75DABFF3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15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3A69-6DF2-4151-A509-9AF0A1DCBF95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88B0-9858-49A9-B04E-B75DABFF3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9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3A69-6DF2-4151-A509-9AF0A1DCBF95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88B0-9858-49A9-B04E-B75DABFF3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7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3A69-6DF2-4151-A509-9AF0A1DCBF95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88B0-9858-49A9-B04E-B75DABFF3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22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3A69-6DF2-4151-A509-9AF0A1DCBF95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88B0-9858-49A9-B04E-B75DABFF3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1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3A69-6DF2-4151-A509-9AF0A1DCBF95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88B0-9858-49A9-B04E-B75DABFF3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9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3A69-6DF2-4151-A509-9AF0A1DCBF95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88B0-9858-49A9-B04E-B75DABFF3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3A69-6DF2-4151-A509-9AF0A1DCBF95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88B0-9858-49A9-B04E-B75DABFF3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08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3A69-6DF2-4151-A509-9AF0A1DCBF95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88B0-9858-49A9-B04E-B75DABFF3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3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3A69-6DF2-4151-A509-9AF0A1DCBF95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88B0-9858-49A9-B04E-B75DABFF3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2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93A69-6DF2-4151-A509-9AF0A1DCBF95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BA788B0-9858-49A9-B04E-B75DABFF3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7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472" y="1095067"/>
            <a:ext cx="9507940" cy="1866497"/>
          </a:xfrm>
        </p:spPr>
        <p:txBody>
          <a:bodyPr/>
          <a:lstStyle/>
          <a:p>
            <a:r>
              <a:rPr lang="en-US" b="1" dirty="0" smtClean="0"/>
              <a:t>2023 ACC GUIDELINES FOR</a:t>
            </a:r>
            <a:br>
              <a:rPr lang="en-US" b="1" dirty="0" smtClean="0"/>
            </a:br>
            <a:r>
              <a:rPr lang="en-US" b="1" dirty="0" smtClean="0"/>
              <a:t>ATRIAL FIBRILLATION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2615" y="4216187"/>
            <a:ext cx="7729182" cy="1120088"/>
          </a:xfrm>
        </p:spPr>
        <p:txBody>
          <a:bodyPr/>
          <a:lstStyle/>
          <a:p>
            <a:r>
              <a:rPr lang="en-US" b="1" dirty="0" smtClean="0"/>
              <a:t>Presenter: </a:t>
            </a:r>
            <a:r>
              <a:rPr lang="en-US" b="1" dirty="0" err="1" smtClean="0"/>
              <a:t>Dr</a:t>
            </a:r>
            <a:r>
              <a:rPr lang="en-US" b="1" dirty="0" smtClean="0"/>
              <a:t> Abhiman Shetty B</a:t>
            </a:r>
          </a:p>
          <a:p>
            <a:r>
              <a:rPr lang="en-US" b="1" dirty="0" smtClean="0"/>
              <a:t>          Senior Resident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2868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t="2288" r="1749" b="1602"/>
          <a:stretch/>
        </p:blipFill>
        <p:spPr>
          <a:xfrm>
            <a:off x="791570" y="600502"/>
            <a:ext cx="10058399" cy="573205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73040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202840" cy="822230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Electrophysiological Mechanism Leading to AF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33" y="1678675"/>
            <a:ext cx="11559653" cy="46402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PV </a:t>
            </a:r>
            <a:r>
              <a:rPr lang="en-US" sz="2200" dirty="0"/>
              <a:t>features that increase vulnerability for initiating ectopy include a higher resting membrane potential, </a:t>
            </a:r>
            <a:r>
              <a:rPr lang="en-US" sz="2200" dirty="0" smtClean="0"/>
              <a:t>stretch activated channels and </a:t>
            </a:r>
            <a:r>
              <a:rPr lang="en-US" sz="2200" dirty="0"/>
              <a:t>pattern of cross myofiber </a:t>
            </a:r>
            <a:r>
              <a:rPr lang="en-US" sz="2200" dirty="0" smtClean="0"/>
              <a:t>orientation</a:t>
            </a:r>
          </a:p>
          <a:p>
            <a:pPr marL="514350" indent="-514350">
              <a:buFont typeface="+mj-lt"/>
              <a:buAutoNum type="arabicPeriod"/>
            </a:pPr>
            <a:endParaRPr lang="en-US" sz="2200" dirty="0"/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Down regulation </a:t>
            </a:r>
            <a:r>
              <a:rPr lang="en-US" sz="2200" dirty="0"/>
              <a:t>of connexin results in decreased gap junctions, leading to slow heterogeneous atrial conduction velocity and </a:t>
            </a:r>
            <a:r>
              <a:rPr lang="en-US" sz="2200" dirty="0" smtClean="0"/>
              <a:t>repolarization.</a:t>
            </a:r>
          </a:p>
          <a:p>
            <a:pPr marL="514350" indent="-514350">
              <a:buFont typeface="+mj-lt"/>
              <a:buAutoNum type="arabicPeriod"/>
            </a:pPr>
            <a:endParaRPr lang="en-US" sz="2200" dirty="0" smtClean="0"/>
          </a:p>
          <a:p>
            <a:pPr marL="514350" indent="-514350">
              <a:buFont typeface="+mj-lt"/>
              <a:buAutoNum type="arabicPeriod"/>
            </a:pPr>
            <a:endParaRPr lang="en-US" sz="2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Calcium </a:t>
            </a:r>
            <a:r>
              <a:rPr lang="en-US" sz="2200" dirty="0"/>
              <a:t>mishandling from remodeling increases </a:t>
            </a:r>
            <a:r>
              <a:rPr lang="en-US" sz="2200" dirty="0" smtClean="0"/>
              <a:t>calcium </a:t>
            </a:r>
            <a:r>
              <a:rPr lang="en-US" sz="2200" dirty="0"/>
              <a:t>load in the sarcoplasmic reticulum and dysfunction of ryanodine receptors, which regulate intracellular </a:t>
            </a:r>
            <a:r>
              <a:rPr lang="en-US" sz="2200" dirty="0" smtClean="0"/>
              <a:t>calcium release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960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4" y="163773"/>
            <a:ext cx="10645252" cy="644174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17345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" t="-229" r="32113" b="11899"/>
          <a:stretch/>
        </p:blipFill>
        <p:spPr>
          <a:xfrm>
            <a:off x="573206" y="805218"/>
            <a:ext cx="10044752" cy="5145206"/>
          </a:xfrm>
        </p:spPr>
      </p:pic>
    </p:spTree>
    <p:extLst>
      <p:ext uri="{BB962C8B-B14F-4D97-AF65-F5344CB8AC3E}">
        <p14:creationId xmlns:p14="http://schemas.microsoft.com/office/powerpoint/2010/main" val="1089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53" y="433365"/>
            <a:ext cx="9138313" cy="767638"/>
          </a:xfrm>
        </p:spPr>
        <p:txBody>
          <a:bodyPr>
            <a:normAutofit fontScale="90000"/>
          </a:bodyPr>
          <a:lstStyle/>
          <a:p>
            <a:r>
              <a:rPr lang="en-US" sz="3600" b="1" u="sng" dirty="0" smtClean="0"/>
              <a:t>Risk Stratification and Population screening</a:t>
            </a:r>
            <a:endParaRPr lang="en-US" sz="3600" b="1" u="sn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 r="1491" b="4580"/>
          <a:stretch/>
        </p:blipFill>
        <p:spPr>
          <a:xfrm>
            <a:off x="906439" y="1201003"/>
            <a:ext cx="4676678" cy="5117911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636" y="2552132"/>
            <a:ext cx="4172329" cy="3466532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283291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5" y="1146412"/>
            <a:ext cx="11460191" cy="4394579"/>
          </a:xfrm>
        </p:spPr>
      </p:pic>
      <p:sp>
        <p:nvSpPr>
          <p:cNvPr id="2" name="Rectangle 1"/>
          <p:cNvSpPr/>
          <p:nvPr/>
        </p:nvSpPr>
        <p:spPr>
          <a:xfrm>
            <a:off x="559558" y="2320119"/>
            <a:ext cx="11118998" cy="2183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2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6449704" cy="931412"/>
          </a:xfrm>
        </p:spPr>
        <p:txBody>
          <a:bodyPr>
            <a:normAutofit fontScale="90000"/>
          </a:bodyPr>
          <a:lstStyle/>
          <a:p>
            <a:r>
              <a:rPr lang="en-US" sz="3600" u="sng" dirty="0" smtClean="0"/>
              <a:t>Prevention of Thromboembolism</a:t>
            </a:r>
            <a:endParaRPr lang="en-US" sz="3600" u="sng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3015"/>
            <a:ext cx="9498842" cy="454413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Rectangle 1"/>
          <p:cNvSpPr/>
          <p:nvPr/>
        </p:nvSpPr>
        <p:spPr>
          <a:xfrm>
            <a:off x="1173707" y="4858602"/>
            <a:ext cx="9034818" cy="9962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3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949" y="651729"/>
            <a:ext cx="7691651" cy="863174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3 VALIDATED RISK FOR STROKE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949" y="2003045"/>
            <a:ext cx="10971663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CHA2DS2-VASc2</a:t>
            </a:r>
          </a:p>
          <a:p>
            <a:pPr marL="514350" indent="-514350">
              <a:buFont typeface="+mj-lt"/>
              <a:buAutoNum type="arabicPeriod"/>
            </a:pPr>
            <a:endParaRPr lang="en-US" sz="2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ATRIA</a:t>
            </a:r>
            <a:endParaRPr lang="en-US" sz="2200" dirty="0" smtClean="0"/>
          </a:p>
          <a:p>
            <a:pPr marL="514350" indent="-514350">
              <a:buFont typeface="+mj-lt"/>
              <a:buAutoNum type="arabicPeriod"/>
            </a:pPr>
            <a:endParaRPr lang="en-US" sz="2200" dirty="0"/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GARFIELD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4210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73" y="846161"/>
            <a:ext cx="11435687" cy="533627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200" dirty="0" smtClean="0"/>
              <a:t>Newer </a:t>
            </a:r>
            <a:r>
              <a:rPr lang="en-US" sz="2200" dirty="0"/>
              <a:t>risk scores, such as the </a:t>
            </a:r>
            <a:r>
              <a:rPr lang="en-US" sz="2200" dirty="0" smtClean="0"/>
              <a:t>ATRIA </a:t>
            </a:r>
            <a:r>
              <a:rPr lang="en-US" sz="2200" dirty="0"/>
              <a:t>and </a:t>
            </a:r>
            <a:r>
              <a:rPr lang="en-US" sz="2200" dirty="0" smtClean="0"/>
              <a:t>GARFIELD-AF include renal disease parameters </a:t>
            </a:r>
            <a:r>
              <a:rPr lang="en-US" sz="2200" dirty="0"/>
              <a:t>scores, modestly improve risk </a:t>
            </a:r>
            <a:r>
              <a:rPr lang="en-US" sz="2200" dirty="0" smtClean="0"/>
              <a:t>discrimination compared </a:t>
            </a:r>
            <a:r>
              <a:rPr lang="en-US" sz="2200" dirty="0"/>
              <a:t>with </a:t>
            </a:r>
            <a:r>
              <a:rPr lang="en-US" sz="2200" dirty="0" smtClean="0"/>
              <a:t>CHA2DS2-VASc</a:t>
            </a:r>
            <a:r>
              <a:rPr lang="en-US" sz="2200" dirty="0"/>
              <a:t> </a:t>
            </a: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endParaRPr lang="en-US" sz="2200" dirty="0"/>
          </a:p>
          <a:p>
            <a:r>
              <a:rPr lang="en-US" sz="2200" dirty="0" smtClean="0"/>
              <a:t>Both new score calibration </a:t>
            </a:r>
            <a:r>
              <a:rPr lang="en-US" sz="2200" dirty="0"/>
              <a:t>and risk reclassification performance has not been as rigorously evaluated</a:t>
            </a:r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GARFIELD-AF </a:t>
            </a:r>
            <a:r>
              <a:rPr lang="en-US" sz="2200" dirty="0"/>
              <a:t>adds additional variables to consider, such as smoking status, renal disease, and </a:t>
            </a:r>
            <a:r>
              <a:rPr lang="en-US" sz="2200" dirty="0" smtClean="0"/>
              <a:t>dementia.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7818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0" y="423079"/>
            <a:ext cx="7629098" cy="5989640"/>
          </a:xfrm>
        </p:spPr>
      </p:pic>
    </p:spTree>
    <p:extLst>
      <p:ext uri="{BB962C8B-B14F-4D97-AF65-F5344CB8AC3E}">
        <p14:creationId xmlns:p14="http://schemas.microsoft.com/office/powerpoint/2010/main" val="237125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" y="668740"/>
            <a:ext cx="11963345" cy="5827594"/>
          </a:xfrm>
        </p:spPr>
      </p:pic>
    </p:spTree>
    <p:extLst>
      <p:ext uri="{BB962C8B-B14F-4D97-AF65-F5344CB8AC3E}">
        <p14:creationId xmlns:p14="http://schemas.microsoft.com/office/powerpoint/2010/main" val="2314214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3" y="327547"/>
            <a:ext cx="9785446" cy="6253158"/>
          </a:xfrm>
        </p:spPr>
      </p:pic>
      <p:sp>
        <p:nvSpPr>
          <p:cNvPr id="3" name="Oval 2"/>
          <p:cNvSpPr/>
          <p:nvPr/>
        </p:nvSpPr>
        <p:spPr>
          <a:xfrm>
            <a:off x="7588155" y="2347415"/>
            <a:ext cx="586853" cy="6550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5910" y="3289110"/>
            <a:ext cx="10058400" cy="201986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53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" y="764275"/>
            <a:ext cx="5227093" cy="562287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40" y="1656496"/>
            <a:ext cx="5322628" cy="4457701"/>
          </a:xfrm>
        </p:spPr>
      </p:pic>
    </p:spTree>
    <p:extLst>
      <p:ext uri="{BB962C8B-B14F-4D97-AF65-F5344CB8AC3E}">
        <p14:creationId xmlns:p14="http://schemas.microsoft.com/office/powerpoint/2010/main" val="34821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6" y="1037230"/>
            <a:ext cx="5895833" cy="5390864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67" y="1310183"/>
            <a:ext cx="5872897" cy="4694831"/>
          </a:xfrm>
          <a:ln>
            <a:solidFill>
              <a:schemeClr val="accent2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95534" y="3869139"/>
            <a:ext cx="5895833" cy="8393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0" y="4708478"/>
            <a:ext cx="6448568" cy="955343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8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29" y="216805"/>
            <a:ext cx="8243248" cy="6416007"/>
          </a:xfrm>
        </p:spPr>
      </p:pic>
    </p:spTree>
    <p:extLst>
      <p:ext uri="{BB962C8B-B14F-4D97-AF65-F5344CB8AC3E}">
        <p14:creationId xmlns:p14="http://schemas.microsoft.com/office/powerpoint/2010/main" val="128606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1" y="504967"/>
            <a:ext cx="11245755" cy="6073254"/>
          </a:xfrm>
        </p:spPr>
      </p:pic>
    </p:spTree>
    <p:extLst>
      <p:ext uri="{BB962C8B-B14F-4D97-AF65-F5344CB8AC3E}">
        <p14:creationId xmlns:p14="http://schemas.microsoft.com/office/powerpoint/2010/main" val="289353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36129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LAAO</a:t>
            </a:r>
            <a:endParaRPr lang="en-US" sz="3600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1" y="2142699"/>
            <a:ext cx="6168787" cy="3466531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690815" y="2423188"/>
            <a:ext cx="5183188" cy="368458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RCTs </a:t>
            </a:r>
            <a:r>
              <a:rPr lang="en-US" sz="2400" dirty="0"/>
              <a:t>have demonstrated </a:t>
            </a:r>
            <a:r>
              <a:rPr lang="en-US" sz="2400" dirty="0" err="1"/>
              <a:t>pLAAO</a:t>
            </a:r>
            <a:r>
              <a:rPr lang="en-US" sz="2400" dirty="0"/>
              <a:t> to be </a:t>
            </a:r>
            <a:r>
              <a:rPr lang="en-US" sz="2400" dirty="0" err="1"/>
              <a:t>noninferior</a:t>
            </a:r>
            <a:r>
              <a:rPr lang="en-US" sz="2400" dirty="0"/>
              <a:t> to warfarin and DOACs for stroke and systemic embolism with a reduced risk of major bleeding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160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802039" cy="958708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LAA EXCISION</a:t>
            </a:r>
            <a:endParaRPr lang="en-US" sz="3600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4" y="2047164"/>
            <a:ext cx="9785193" cy="3575714"/>
          </a:xfrm>
        </p:spPr>
      </p:pic>
    </p:spTree>
    <p:extLst>
      <p:ext uri="{BB962C8B-B14F-4D97-AF65-F5344CB8AC3E}">
        <p14:creationId xmlns:p14="http://schemas.microsoft.com/office/powerpoint/2010/main" val="104913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00081" cy="904117"/>
          </a:xfrm>
        </p:spPr>
        <p:txBody>
          <a:bodyPr>
            <a:normAutofit fontScale="90000"/>
          </a:bodyPr>
          <a:lstStyle/>
          <a:p>
            <a:r>
              <a:rPr lang="en-US" sz="3600" b="1" u="sng" dirty="0" smtClean="0"/>
              <a:t>ACTIVE BLEDDING AND REVERSAL</a:t>
            </a:r>
            <a:endParaRPr lang="en-US" sz="3600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22" y="1787857"/>
            <a:ext cx="10598624" cy="4285397"/>
          </a:xfrm>
        </p:spPr>
      </p:pic>
    </p:spTree>
    <p:extLst>
      <p:ext uri="{BB962C8B-B14F-4D97-AF65-F5344CB8AC3E}">
        <p14:creationId xmlns:p14="http://schemas.microsoft.com/office/powerpoint/2010/main" val="191633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238426"/>
            <a:ext cx="5609230" cy="6353443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42" y="191070"/>
            <a:ext cx="6159690" cy="6565832"/>
          </a:xfrm>
        </p:spPr>
      </p:pic>
    </p:spTree>
    <p:extLst>
      <p:ext uri="{BB962C8B-B14F-4D97-AF65-F5344CB8AC3E}">
        <p14:creationId xmlns:p14="http://schemas.microsoft.com/office/powerpoint/2010/main" val="241391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4427" y="160409"/>
            <a:ext cx="6995615" cy="658457"/>
          </a:xfrm>
        </p:spPr>
        <p:txBody>
          <a:bodyPr>
            <a:normAutofit/>
          </a:bodyPr>
          <a:lstStyle/>
          <a:p>
            <a:r>
              <a:rPr lang="en-US" sz="3600" b="1" u="sng" dirty="0" err="1" smtClean="0"/>
              <a:t>Periprocedural</a:t>
            </a:r>
            <a:r>
              <a:rPr lang="en-US" sz="3600" b="1" u="sng" dirty="0" smtClean="0"/>
              <a:t> Management</a:t>
            </a:r>
            <a:endParaRPr lang="en-US" sz="3600" b="1" u="sng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0" y="1241946"/>
            <a:ext cx="9703559" cy="5390865"/>
          </a:xfrm>
        </p:spPr>
      </p:pic>
      <p:sp>
        <p:nvSpPr>
          <p:cNvPr id="2" name="Rectangle 1"/>
          <p:cNvSpPr/>
          <p:nvPr/>
        </p:nvSpPr>
        <p:spPr>
          <a:xfrm>
            <a:off x="928048" y="1760561"/>
            <a:ext cx="9689910" cy="11054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617" y="1232542"/>
            <a:ext cx="11114332" cy="5209201"/>
          </a:xfrm>
        </p:spPr>
        <p:txBody>
          <a:bodyPr>
            <a:normAutofit/>
          </a:bodyPr>
          <a:lstStyle/>
          <a:p>
            <a:r>
              <a:rPr lang="en-US" sz="2200" dirty="0"/>
              <a:t>A</a:t>
            </a:r>
            <a:r>
              <a:rPr lang="en-US" sz="2200" dirty="0" smtClean="0"/>
              <a:t>trial fibrillation (AF) is the most sustained common arrhythmia, and its incidence and prevalence are increasing globally 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The increasing burden is multifactorial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 The estimated global prevalence was 50 million in 2020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2092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8" y="464024"/>
            <a:ext cx="9921923" cy="5841242"/>
          </a:xfrm>
        </p:spPr>
      </p:pic>
      <p:sp>
        <p:nvSpPr>
          <p:cNvPr id="2" name="Oval 1"/>
          <p:cNvSpPr/>
          <p:nvPr/>
        </p:nvSpPr>
        <p:spPr>
          <a:xfrm>
            <a:off x="996287" y="2238232"/>
            <a:ext cx="2238233" cy="17742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7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1004461"/>
            <a:ext cx="5759356" cy="5172502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69591" cy="4193038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+mj-lt"/>
              </a:rPr>
              <a:t>The BRIDGE (Bridging Anticoagulation in Patients who Require Temporary Interruption of Warfarin Therapy for an Elective Invasive Procedure or Surgery) trial included patients with a mean CHADS2 score of 2.3 (range, 1-6); 61.7% of patients had a CHADS2 </a:t>
            </a:r>
            <a:r>
              <a:rPr lang="en-US" sz="2000" dirty="0">
                <a:latin typeface="+mj-lt"/>
              </a:rPr>
              <a:t>score &lt;3 </a:t>
            </a:r>
            <a:endParaRPr lang="en-US" sz="2000" dirty="0" smtClean="0">
              <a:latin typeface="+mj-lt"/>
            </a:endParaRPr>
          </a:p>
          <a:p>
            <a:endParaRPr lang="en-US" sz="2000" dirty="0"/>
          </a:p>
          <a:p>
            <a:endParaRPr lang="en-US" sz="2000" b="1" u="sng" dirty="0" smtClean="0"/>
          </a:p>
          <a:p>
            <a:pPr marL="0" indent="0">
              <a:buNone/>
            </a:pPr>
            <a:r>
              <a:rPr lang="en-US" sz="2000" b="1" u="sng" dirty="0" smtClean="0"/>
              <a:t>RESULT: interruption </a:t>
            </a:r>
            <a:r>
              <a:rPr lang="en-US" sz="2000" b="1" u="sng" dirty="0"/>
              <a:t>of warfarin without bridging anticoagulation was </a:t>
            </a:r>
            <a:r>
              <a:rPr lang="en-US" sz="2000" b="1" u="sng" dirty="0" smtClean="0"/>
              <a:t>superior </a:t>
            </a:r>
            <a:r>
              <a:rPr lang="en-US" sz="2000" b="1" u="sng" dirty="0"/>
              <a:t>to bridging.</a:t>
            </a:r>
          </a:p>
        </p:txBody>
      </p:sp>
    </p:spTree>
    <p:extLst>
      <p:ext uri="{BB962C8B-B14F-4D97-AF65-F5344CB8AC3E}">
        <p14:creationId xmlns:p14="http://schemas.microsoft.com/office/powerpoint/2010/main" val="172554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6002" y="532262"/>
            <a:ext cx="7803724" cy="736980"/>
          </a:xfrm>
        </p:spPr>
        <p:txBody>
          <a:bodyPr/>
          <a:lstStyle/>
          <a:p>
            <a:r>
              <a:rPr lang="en-US" b="1" u="sng" dirty="0" smtClean="0"/>
              <a:t>Anticoagulation in Atrial flutter</a:t>
            </a:r>
            <a:endParaRPr lang="en-US" b="1" u="sng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8" y="1473959"/>
            <a:ext cx="5691117" cy="4708478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562" y="1524786"/>
            <a:ext cx="5813946" cy="4606823"/>
          </a:xfrm>
        </p:spPr>
      </p:pic>
      <p:sp>
        <p:nvSpPr>
          <p:cNvPr id="2" name="Rectangle 1"/>
          <p:cNvSpPr/>
          <p:nvPr/>
        </p:nvSpPr>
        <p:spPr>
          <a:xfrm>
            <a:off x="6523630" y="1965277"/>
            <a:ext cx="5500048" cy="30161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8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54" y="241374"/>
            <a:ext cx="4034050" cy="75491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Rate Control</a:t>
            </a:r>
            <a:endParaRPr lang="en-US" sz="36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5" y="1146412"/>
            <a:ext cx="6192759" cy="4783065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390" y="996287"/>
            <a:ext cx="5527344" cy="4933190"/>
          </a:xfrm>
        </p:spPr>
      </p:pic>
      <p:sp>
        <p:nvSpPr>
          <p:cNvPr id="3" name="Rectangle 2"/>
          <p:cNvSpPr/>
          <p:nvPr/>
        </p:nvSpPr>
        <p:spPr>
          <a:xfrm>
            <a:off x="204715" y="2361063"/>
            <a:ext cx="6192759" cy="19379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0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96" y="368489"/>
            <a:ext cx="10937976" cy="6168788"/>
          </a:xfrm>
        </p:spPr>
      </p:pic>
    </p:spTree>
    <p:extLst>
      <p:ext uri="{BB962C8B-B14F-4D97-AF65-F5344CB8AC3E}">
        <p14:creationId xmlns:p14="http://schemas.microsoft.com/office/powerpoint/2010/main" val="381224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6761"/>
            <a:ext cx="8646994" cy="849526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Acute Rate Control</a:t>
            </a:r>
            <a:endParaRPr lang="en-US" sz="3600" b="1" u="sng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4652"/>
            <a:ext cx="9799587" cy="5172501"/>
          </a:xfrm>
        </p:spPr>
      </p:pic>
      <p:sp>
        <p:nvSpPr>
          <p:cNvPr id="3" name="Oval 2"/>
          <p:cNvSpPr/>
          <p:nvPr/>
        </p:nvSpPr>
        <p:spPr>
          <a:xfrm>
            <a:off x="545910" y="5186150"/>
            <a:ext cx="10877266" cy="12010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4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545911"/>
            <a:ext cx="11668836" cy="5745706"/>
          </a:xfrm>
        </p:spPr>
      </p:pic>
    </p:spTree>
    <p:extLst>
      <p:ext uri="{BB962C8B-B14F-4D97-AF65-F5344CB8AC3E}">
        <p14:creationId xmlns:p14="http://schemas.microsoft.com/office/powerpoint/2010/main" val="225242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1" y="395785"/>
            <a:ext cx="11000094" cy="6209731"/>
          </a:xfrm>
        </p:spPr>
      </p:pic>
    </p:spTree>
    <p:extLst>
      <p:ext uri="{BB962C8B-B14F-4D97-AF65-F5344CB8AC3E}">
        <p14:creationId xmlns:p14="http://schemas.microsoft.com/office/powerpoint/2010/main" val="101925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018" y="255943"/>
            <a:ext cx="5808260" cy="549275"/>
          </a:xfrm>
        </p:spPr>
        <p:txBody>
          <a:bodyPr>
            <a:noAutofit/>
          </a:bodyPr>
          <a:lstStyle/>
          <a:p>
            <a:r>
              <a:rPr lang="en-US" sz="3600" b="1" u="sng" dirty="0" smtClean="0"/>
              <a:t>Rhythm Control</a:t>
            </a:r>
            <a:endParaRPr lang="en-US" sz="3600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36" y="1078174"/>
            <a:ext cx="10448498" cy="5316429"/>
          </a:xfrm>
        </p:spPr>
      </p:pic>
    </p:spTree>
    <p:extLst>
      <p:ext uri="{BB962C8B-B14F-4D97-AF65-F5344CB8AC3E}">
        <p14:creationId xmlns:p14="http://schemas.microsoft.com/office/powerpoint/2010/main" val="38947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019" y="187705"/>
            <a:ext cx="5603543" cy="617513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Rate Vs Rhythm Control</a:t>
            </a:r>
            <a:endParaRPr lang="en-US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85" y="1023583"/>
            <a:ext cx="9062114" cy="5472752"/>
          </a:xfrm>
        </p:spPr>
      </p:pic>
    </p:spTree>
    <p:extLst>
      <p:ext uri="{BB962C8B-B14F-4D97-AF65-F5344CB8AC3E}">
        <p14:creationId xmlns:p14="http://schemas.microsoft.com/office/powerpoint/2010/main" val="396920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6536"/>
            <a:ext cx="5936776" cy="4264647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776" y="1392072"/>
            <a:ext cx="6045957" cy="4207970"/>
          </a:xfrm>
        </p:spPr>
      </p:pic>
    </p:spTree>
    <p:extLst>
      <p:ext uri="{BB962C8B-B14F-4D97-AF65-F5344CB8AC3E}">
        <p14:creationId xmlns:p14="http://schemas.microsoft.com/office/powerpoint/2010/main" val="208018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668069" cy="917765"/>
          </a:xfrm>
        </p:spPr>
        <p:txBody>
          <a:bodyPr>
            <a:normAutofit fontScale="90000"/>
          </a:bodyPr>
          <a:lstStyle/>
          <a:p>
            <a:r>
              <a:rPr lang="en-US" sz="3600" b="1" u="sng" dirty="0" smtClean="0"/>
              <a:t>Prevention of Thromboembolism </a:t>
            </a:r>
            <a:endParaRPr lang="en-US" sz="3600" b="1" u="sn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23" y="1078174"/>
            <a:ext cx="10467833" cy="5575109"/>
          </a:xfrm>
        </p:spPr>
      </p:pic>
      <p:sp>
        <p:nvSpPr>
          <p:cNvPr id="5" name="Rectangle 4"/>
          <p:cNvSpPr/>
          <p:nvPr/>
        </p:nvSpPr>
        <p:spPr>
          <a:xfrm>
            <a:off x="696036" y="1937982"/>
            <a:ext cx="10454185" cy="24702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3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3082" y="105819"/>
            <a:ext cx="8945659" cy="713048"/>
          </a:xfrm>
        </p:spPr>
        <p:txBody>
          <a:bodyPr>
            <a:normAutofit/>
          </a:bodyPr>
          <a:lstStyle/>
          <a:p>
            <a:r>
              <a:rPr lang="en-US" sz="3400" b="1" u="sng" dirty="0" smtClean="0"/>
              <a:t>AF PLANNED FOR CARDIOVERSION</a:t>
            </a:r>
            <a:endParaRPr lang="en-US" sz="3400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9" y="1091821"/>
            <a:ext cx="5724621" cy="5459104"/>
          </a:xfrm>
        </p:spPr>
      </p:pic>
      <p:pic>
        <p:nvPicPr>
          <p:cNvPr id="10" name="Content Placeholder 3"/>
          <p:cNvPicPr>
            <a:picLocks noGrp="1" noChangeAspect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"/>
          <a:stretch/>
        </p:blipFill>
        <p:spPr>
          <a:xfrm>
            <a:off x="6400799" y="1091820"/>
            <a:ext cx="5308980" cy="5766179"/>
          </a:xfrm>
        </p:spPr>
      </p:pic>
    </p:spTree>
    <p:extLst>
      <p:ext uri="{BB962C8B-B14F-4D97-AF65-F5344CB8AC3E}">
        <p14:creationId xmlns:p14="http://schemas.microsoft.com/office/powerpoint/2010/main" val="398689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53" y="354842"/>
            <a:ext cx="6381466" cy="627797"/>
          </a:xfrm>
        </p:spPr>
        <p:txBody>
          <a:bodyPr>
            <a:normAutofit fontScale="90000"/>
          </a:bodyPr>
          <a:lstStyle/>
          <a:p>
            <a:r>
              <a:rPr lang="en-US" sz="3600" b="1" u="sng" dirty="0" smtClean="0"/>
              <a:t>Pharmacological Cardioversion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6" y="1160060"/>
            <a:ext cx="10194877" cy="5445456"/>
          </a:xfrm>
        </p:spPr>
      </p:pic>
    </p:spTree>
    <p:extLst>
      <p:ext uri="{BB962C8B-B14F-4D97-AF65-F5344CB8AC3E}">
        <p14:creationId xmlns:p14="http://schemas.microsoft.com/office/powerpoint/2010/main" val="45716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3" y="461883"/>
            <a:ext cx="9703559" cy="5974388"/>
          </a:xfrm>
        </p:spPr>
      </p:pic>
    </p:spTree>
    <p:extLst>
      <p:ext uri="{BB962C8B-B14F-4D97-AF65-F5344CB8AC3E}">
        <p14:creationId xmlns:p14="http://schemas.microsoft.com/office/powerpoint/2010/main" val="123517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0376" y="286603"/>
            <a:ext cx="11505064" cy="981004"/>
          </a:xfrm>
        </p:spPr>
        <p:txBody>
          <a:bodyPr>
            <a:normAutofit/>
          </a:bodyPr>
          <a:lstStyle/>
          <a:p>
            <a:r>
              <a:rPr lang="en-US" sz="3400" b="1" u="sng" dirty="0" smtClean="0"/>
              <a:t>Pharmacological Cardioversion of AF to Sinus </a:t>
            </a:r>
            <a:r>
              <a:rPr lang="en-US" sz="3400" b="1" u="sng" dirty="0" err="1" smtClean="0"/>
              <a:t>Rythm</a:t>
            </a:r>
            <a:endParaRPr lang="en-US" sz="3400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52" y="1267607"/>
            <a:ext cx="9348715" cy="5268035"/>
          </a:xfrm>
        </p:spPr>
      </p:pic>
    </p:spTree>
    <p:extLst>
      <p:ext uri="{BB962C8B-B14F-4D97-AF65-F5344CB8AC3E}">
        <p14:creationId xmlns:p14="http://schemas.microsoft.com/office/powerpoint/2010/main" val="373027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87" y="226786"/>
            <a:ext cx="8892654" cy="767639"/>
          </a:xfrm>
        </p:spPr>
        <p:txBody>
          <a:bodyPr/>
          <a:lstStyle/>
          <a:p>
            <a:r>
              <a:rPr lang="en-US" b="1" u="sng" dirty="0" smtClean="0"/>
              <a:t>Maintenance of Sinus </a:t>
            </a:r>
            <a:r>
              <a:rPr lang="en-US" b="1" u="sng" dirty="0" smtClean="0"/>
              <a:t>Rhythm</a:t>
            </a:r>
            <a:endParaRPr lang="en-US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50" y="1017490"/>
            <a:ext cx="9943531" cy="5601674"/>
          </a:xfrm>
        </p:spPr>
      </p:pic>
    </p:spTree>
    <p:extLst>
      <p:ext uri="{BB962C8B-B14F-4D97-AF65-F5344CB8AC3E}">
        <p14:creationId xmlns:p14="http://schemas.microsoft.com/office/powerpoint/2010/main" val="277844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6881" y="187705"/>
            <a:ext cx="6572534" cy="931412"/>
          </a:xfrm>
        </p:spPr>
        <p:txBody>
          <a:bodyPr>
            <a:normAutofit fontScale="90000"/>
          </a:bodyPr>
          <a:lstStyle/>
          <a:p>
            <a:r>
              <a:rPr lang="en-US" sz="3600" b="1" u="sng" dirty="0" smtClean="0"/>
              <a:t>Monitoring of Oral Antiarrthymic</a:t>
            </a:r>
            <a:endParaRPr lang="en-US" sz="3600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0" y="1153235"/>
            <a:ext cx="5672919" cy="4954138"/>
          </a:xfrm>
        </p:spPr>
      </p:pic>
      <p:pic>
        <p:nvPicPr>
          <p:cNvPr id="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630" y="1119117"/>
            <a:ext cx="5810534" cy="4831307"/>
          </a:xfrm>
        </p:spPr>
      </p:pic>
      <p:sp>
        <p:nvSpPr>
          <p:cNvPr id="7" name="Oval 6"/>
          <p:cNvSpPr/>
          <p:nvPr/>
        </p:nvSpPr>
        <p:spPr>
          <a:xfrm>
            <a:off x="9987886" y="1392071"/>
            <a:ext cx="2060812" cy="880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69460" y="1569493"/>
            <a:ext cx="1304498" cy="401244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1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862" y="313899"/>
            <a:ext cx="4138685" cy="723331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Catheter Ablation</a:t>
            </a:r>
            <a:endParaRPr lang="en-US" sz="3600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37230"/>
            <a:ext cx="9785445" cy="5390866"/>
          </a:xfrm>
        </p:spPr>
      </p:pic>
    </p:spTree>
    <p:extLst>
      <p:ext uri="{BB962C8B-B14F-4D97-AF65-F5344CB8AC3E}">
        <p14:creationId xmlns:p14="http://schemas.microsoft.com/office/powerpoint/2010/main" val="157946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08" y="1009934"/>
            <a:ext cx="10786256" cy="5172501"/>
          </a:xfrm>
        </p:spPr>
      </p:pic>
    </p:spTree>
    <p:extLst>
      <p:ext uri="{BB962C8B-B14F-4D97-AF65-F5344CB8AC3E}">
        <p14:creationId xmlns:p14="http://schemas.microsoft.com/office/powerpoint/2010/main" val="90033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6" y="369764"/>
            <a:ext cx="10481481" cy="6044683"/>
          </a:xfrm>
        </p:spPr>
      </p:pic>
    </p:spTree>
    <p:extLst>
      <p:ext uri="{BB962C8B-B14F-4D97-AF65-F5344CB8AC3E}">
        <p14:creationId xmlns:p14="http://schemas.microsoft.com/office/powerpoint/2010/main" val="189277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464024"/>
            <a:ext cx="5494360" cy="777921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RISK FACTORS:</a:t>
            </a:r>
            <a:endParaRPr lang="en-US" sz="3200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Advancing Age                                                        </a:t>
            </a:r>
          </a:p>
          <a:p>
            <a:r>
              <a:rPr lang="en-US" dirty="0" smtClean="0"/>
              <a:t>Smoking</a:t>
            </a:r>
          </a:p>
          <a:p>
            <a:r>
              <a:rPr lang="en-US" dirty="0" smtClean="0"/>
              <a:t>Physical activity</a:t>
            </a:r>
          </a:p>
          <a:p>
            <a:r>
              <a:rPr lang="en-US" dirty="0" smtClean="0"/>
              <a:t>Alcohol</a:t>
            </a:r>
          </a:p>
          <a:p>
            <a:r>
              <a:rPr lang="en-US" dirty="0" smtClean="0"/>
              <a:t>Adipose Marker/BMI</a:t>
            </a:r>
          </a:p>
          <a:p>
            <a:r>
              <a:rPr lang="en-US" dirty="0" smtClean="0"/>
              <a:t>Height</a:t>
            </a:r>
          </a:p>
          <a:p>
            <a:r>
              <a:rPr lang="en-US" dirty="0" smtClean="0"/>
              <a:t>Hypertension</a:t>
            </a:r>
          </a:p>
          <a:p>
            <a:r>
              <a:rPr lang="en-US" dirty="0" smtClean="0"/>
              <a:t>Resting Heart Rate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332560" y="2160589"/>
            <a:ext cx="5199798" cy="4193038"/>
          </a:xfrm>
        </p:spPr>
        <p:txBody>
          <a:bodyPr>
            <a:normAutofit/>
          </a:bodyPr>
          <a:lstStyle/>
          <a:p>
            <a:r>
              <a:rPr lang="en-US" dirty="0"/>
              <a:t>Diabetes</a:t>
            </a:r>
          </a:p>
          <a:p>
            <a:r>
              <a:rPr lang="en-US" dirty="0"/>
              <a:t>CAD</a:t>
            </a:r>
          </a:p>
          <a:p>
            <a:r>
              <a:rPr lang="en-US" dirty="0"/>
              <a:t>VHD</a:t>
            </a:r>
          </a:p>
          <a:p>
            <a:r>
              <a:rPr lang="en-US" dirty="0"/>
              <a:t>Post Cardiac Surgery</a:t>
            </a:r>
          </a:p>
          <a:p>
            <a:r>
              <a:rPr lang="en-US" dirty="0"/>
              <a:t>Conditions</a:t>
            </a:r>
            <a:r>
              <a:rPr lang="en-US" dirty="0" smtClean="0"/>
              <a:t>: CKD/OSA/Thyroid </a:t>
            </a:r>
            <a:r>
              <a:rPr lang="en-US" dirty="0"/>
              <a:t>disease/Sepsis</a:t>
            </a:r>
          </a:p>
          <a:p>
            <a:r>
              <a:rPr lang="en-US" dirty="0"/>
              <a:t>Marker on ECG: PR interval/ LVH</a:t>
            </a:r>
          </a:p>
          <a:p>
            <a:r>
              <a:rPr lang="en-US" dirty="0"/>
              <a:t>Biomarkers: BNP, Inflammatory markers(IL-6/CRP/TNF),</a:t>
            </a:r>
            <a:r>
              <a:rPr lang="en-US" dirty="0" err="1"/>
              <a:t>Lp</a:t>
            </a:r>
            <a:r>
              <a:rPr lang="en-US" dirty="0"/>
              <a:t>(a)</a:t>
            </a:r>
          </a:p>
          <a:p>
            <a:r>
              <a:rPr lang="en-US" dirty="0"/>
              <a:t>Imaging: LA Size/ LV wall thickness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48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 smtClean="0"/>
              <a:t>Management of AF with Heart Failure</a:t>
            </a:r>
            <a:endParaRPr lang="en-US" sz="3600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56347"/>
            <a:ext cx="10707806" cy="3411940"/>
          </a:xfrm>
        </p:spPr>
      </p:pic>
    </p:spTree>
    <p:extLst>
      <p:ext uri="{BB962C8B-B14F-4D97-AF65-F5344CB8AC3E}">
        <p14:creationId xmlns:p14="http://schemas.microsoft.com/office/powerpoint/2010/main" val="353566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1" y="436729"/>
            <a:ext cx="11666182" cy="6264321"/>
          </a:xfrm>
        </p:spPr>
      </p:pic>
      <p:sp>
        <p:nvSpPr>
          <p:cNvPr id="5" name="Rounded Rectangle 4"/>
          <p:cNvSpPr/>
          <p:nvPr/>
        </p:nvSpPr>
        <p:spPr>
          <a:xfrm>
            <a:off x="8038531" y="1364776"/>
            <a:ext cx="600502" cy="500872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1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74057"/>
            <a:ext cx="6477000" cy="685753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HEART FAILURE + AF</a:t>
            </a:r>
            <a:endParaRPr lang="en-US" sz="3600" b="1" u="sng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85" y="1364777"/>
            <a:ext cx="6005015" cy="489954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663" y="1091821"/>
            <a:ext cx="5923127" cy="5036024"/>
          </a:xfrm>
        </p:spPr>
      </p:pic>
      <p:sp>
        <p:nvSpPr>
          <p:cNvPr id="9" name="Rounded Rectangle 8"/>
          <p:cNvSpPr/>
          <p:nvPr/>
        </p:nvSpPr>
        <p:spPr>
          <a:xfrm>
            <a:off x="8338782" y="1787857"/>
            <a:ext cx="1487606" cy="16650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5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 smtClean="0"/>
              <a:t>AF IN SPECIAL CIRCUMSTANCES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AF during illness</a:t>
            </a:r>
          </a:p>
          <a:p>
            <a:r>
              <a:rPr lang="en-US" sz="2600" dirty="0" smtClean="0"/>
              <a:t>Pregnancy</a:t>
            </a:r>
          </a:p>
          <a:p>
            <a:r>
              <a:rPr lang="en-US" sz="2600" dirty="0" smtClean="0"/>
              <a:t>After cardiac surgery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9075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77138"/>
            <a:ext cx="10515600" cy="1054243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Prevention of AF after Cardiac Surgery</a:t>
            </a:r>
            <a:endParaRPr lang="en-US" sz="3600" b="1" u="sn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163089"/>
            <a:ext cx="8596312" cy="3876434"/>
          </a:xfrm>
        </p:spPr>
      </p:pic>
    </p:spTree>
    <p:extLst>
      <p:ext uri="{BB962C8B-B14F-4D97-AF65-F5344CB8AC3E}">
        <p14:creationId xmlns:p14="http://schemas.microsoft.com/office/powerpoint/2010/main" val="315241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568" y="1"/>
            <a:ext cx="7632510" cy="1037230"/>
          </a:xfrm>
        </p:spPr>
        <p:txBody>
          <a:bodyPr>
            <a:normAutofit fontScale="90000"/>
          </a:bodyPr>
          <a:lstStyle/>
          <a:p>
            <a:r>
              <a:rPr lang="en-US" sz="3600" b="1" u="sng" dirty="0" smtClean="0"/>
              <a:t>Treatment of AF after cardiac surgery</a:t>
            </a:r>
            <a:endParaRPr lang="en-US" sz="3600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7"/>
          <a:stretch/>
        </p:blipFill>
        <p:spPr>
          <a:xfrm>
            <a:off x="1269242" y="1037231"/>
            <a:ext cx="8679976" cy="5527342"/>
          </a:xfrm>
        </p:spPr>
      </p:pic>
    </p:spTree>
    <p:extLst>
      <p:ext uri="{BB962C8B-B14F-4D97-AF65-F5344CB8AC3E}">
        <p14:creationId xmlns:p14="http://schemas.microsoft.com/office/powerpoint/2010/main" val="78109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170528" cy="890469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AF in Critical Care</a:t>
            </a:r>
            <a:endParaRPr lang="en-US" sz="3600" b="1" u="sn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1514901"/>
            <a:ext cx="6185848" cy="4942192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155" y="1514901"/>
            <a:ext cx="5422978" cy="4599296"/>
          </a:xfrm>
        </p:spPr>
      </p:pic>
    </p:spTree>
    <p:extLst>
      <p:ext uri="{BB962C8B-B14F-4D97-AF65-F5344CB8AC3E}">
        <p14:creationId xmlns:p14="http://schemas.microsoft.com/office/powerpoint/2010/main" val="399295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545910"/>
            <a:ext cx="4771030" cy="736980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AF in Pregnancy</a:t>
            </a:r>
            <a:endParaRPr lang="en-US" sz="3600" b="1" u="sng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2448"/>
            <a:ext cx="10312021" cy="4449171"/>
          </a:xfrm>
        </p:spPr>
      </p:pic>
    </p:spTree>
    <p:extLst>
      <p:ext uri="{BB962C8B-B14F-4D97-AF65-F5344CB8AC3E}">
        <p14:creationId xmlns:p14="http://schemas.microsoft.com/office/powerpoint/2010/main" val="66549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76" y="968991"/>
            <a:ext cx="9089409" cy="4926842"/>
          </a:xfrm>
        </p:spPr>
      </p:pic>
    </p:spTree>
    <p:extLst>
      <p:ext uri="{BB962C8B-B14F-4D97-AF65-F5344CB8AC3E}">
        <p14:creationId xmlns:p14="http://schemas.microsoft.com/office/powerpoint/2010/main" val="82145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58352" y="2961563"/>
            <a:ext cx="4135272" cy="1339969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3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444" y="228647"/>
            <a:ext cx="8952932" cy="658457"/>
          </a:xfrm>
        </p:spPr>
        <p:txBody>
          <a:bodyPr>
            <a:noAutofit/>
          </a:bodyPr>
          <a:lstStyle/>
          <a:p>
            <a:r>
              <a:rPr lang="en-US" sz="2600" b="1" dirty="0" smtClean="0"/>
              <a:t>Atrial Arrhythmia Classification and Definitions</a:t>
            </a:r>
            <a:endParaRPr lang="en-US" sz="2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9" y="808246"/>
            <a:ext cx="11136572" cy="6049754"/>
          </a:xfrm>
        </p:spPr>
      </p:pic>
    </p:spTree>
    <p:extLst>
      <p:ext uri="{BB962C8B-B14F-4D97-AF65-F5344CB8AC3E}">
        <p14:creationId xmlns:p14="http://schemas.microsoft.com/office/powerpoint/2010/main" val="358677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4" y="259309"/>
            <a:ext cx="10072047" cy="6318912"/>
          </a:xfrm>
        </p:spPr>
      </p:pic>
    </p:spTree>
    <p:extLst>
      <p:ext uri="{BB962C8B-B14F-4D97-AF65-F5344CB8AC3E}">
        <p14:creationId xmlns:p14="http://schemas.microsoft.com/office/powerpoint/2010/main" val="142764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4" y="1760560"/>
            <a:ext cx="11679976" cy="3534771"/>
          </a:xfrm>
        </p:spPr>
      </p:pic>
      <p:sp>
        <p:nvSpPr>
          <p:cNvPr id="2" name="Rectangle 1"/>
          <p:cNvSpPr/>
          <p:nvPr/>
        </p:nvSpPr>
        <p:spPr>
          <a:xfrm>
            <a:off x="286604" y="3152633"/>
            <a:ext cx="11518709" cy="14603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0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63" y="719967"/>
            <a:ext cx="3433549" cy="876821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Atrial Flutter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989398"/>
            <a:ext cx="11682483" cy="4616118"/>
          </a:xfrm>
        </p:spPr>
        <p:txBody>
          <a:bodyPr>
            <a:noAutofit/>
          </a:bodyPr>
          <a:lstStyle/>
          <a:p>
            <a:r>
              <a:rPr lang="en-US" sz="2200" dirty="0"/>
              <a:t>Typical </a:t>
            </a:r>
            <a:r>
              <a:rPr lang="en-US" sz="2200" dirty="0" smtClean="0"/>
              <a:t>AFL or </a:t>
            </a:r>
            <a:r>
              <a:rPr lang="en-US" sz="2200" dirty="0"/>
              <a:t>“</a:t>
            </a:r>
            <a:r>
              <a:rPr lang="en-US" sz="2200" dirty="0" err="1"/>
              <a:t>cavotricuspid</a:t>
            </a:r>
            <a:r>
              <a:rPr lang="en-US" sz="2200" dirty="0"/>
              <a:t> isthmus (CTI)-dependent AFL</a:t>
            </a:r>
            <a:r>
              <a:rPr lang="en-US" sz="2200" dirty="0" smtClean="0"/>
              <a:t>,  </a:t>
            </a:r>
            <a:r>
              <a:rPr lang="en-US" sz="2200" dirty="0"/>
              <a:t>involves a </a:t>
            </a:r>
            <a:r>
              <a:rPr lang="en-US" sz="2200" dirty="0" err="1"/>
              <a:t>macroreentrant</a:t>
            </a:r>
            <a:r>
              <a:rPr lang="en-US" sz="2200" dirty="0"/>
              <a:t> circuit around the tricuspid annulus traversing the CTI on the right side of the heart </a:t>
            </a:r>
            <a:r>
              <a:rPr lang="en-US" sz="2200" dirty="0" smtClean="0"/>
              <a:t>.</a:t>
            </a:r>
          </a:p>
          <a:p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/>
              <a:t>If the flutter involves a different circuit than tricuspid valve/isthmus, then it is called “atypical” AFL, which is also known as “</a:t>
            </a:r>
            <a:r>
              <a:rPr lang="en-US" sz="2200" dirty="0" err="1"/>
              <a:t>noncavotricuspid</a:t>
            </a:r>
            <a:r>
              <a:rPr lang="en-US" sz="2200" dirty="0"/>
              <a:t> isthmus–dependent </a:t>
            </a:r>
            <a:r>
              <a:rPr lang="en-US" sz="2200" dirty="0" err="1"/>
              <a:t>macroreentrant</a:t>
            </a:r>
            <a:r>
              <a:rPr lang="en-US" sz="2200" dirty="0"/>
              <a:t> AT</a:t>
            </a:r>
          </a:p>
        </p:txBody>
      </p:sp>
    </p:spTree>
    <p:extLst>
      <p:ext uri="{BB962C8B-B14F-4D97-AF65-F5344CB8AC3E}">
        <p14:creationId xmlns:p14="http://schemas.microsoft.com/office/powerpoint/2010/main" val="131938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881</TotalTime>
  <Words>1159</Words>
  <Application>Microsoft Office PowerPoint</Application>
  <PresentationFormat>Widescreen</PresentationFormat>
  <Paragraphs>132</Paragraphs>
  <Slides>59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Calibri</vt:lpstr>
      <vt:lpstr>Trebuchet MS</vt:lpstr>
      <vt:lpstr>Wingdings 3</vt:lpstr>
      <vt:lpstr>Facet</vt:lpstr>
      <vt:lpstr>2023 ACC GUIDELINES FOR ATRIAL FIBRILLATION</vt:lpstr>
      <vt:lpstr>PowerPoint Presentation</vt:lpstr>
      <vt:lpstr>PowerPoint Presentation</vt:lpstr>
      <vt:lpstr>PowerPoint Presentation</vt:lpstr>
      <vt:lpstr>RISK FACTORS:</vt:lpstr>
      <vt:lpstr>Atrial Arrhythmia Classification and Definitions</vt:lpstr>
      <vt:lpstr>PowerPoint Presentation</vt:lpstr>
      <vt:lpstr>PowerPoint Presentation</vt:lpstr>
      <vt:lpstr>Atrial Flutter</vt:lpstr>
      <vt:lpstr>PowerPoint Presentation</vt:lpstr>
      <vt:lpstr>Electrophysiological Mechanism Leading to AF</vt:lpstr>
      <vt:lpstr>PowerPoint Presentation</vt:lpstr>
      <vt:lpstr>PowerPoint Presentation</vt:lpstr>
      <vt:lpstr>Risk Stratification and Population screening</vt:lpstr>
      <vt:lpstr>PowerPoint Presentation</vt:lpstr>
      <vt:lpstr>Prevention of Thromboembolism</vt:lpstr>
      <vt:lpstr>3 VALIDATED RISK FOR STROKE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LAAO</vt:lpstr>
      <vt:lpstr>LAA EXCISION</vt:lpstr>
      <vt:lpstr>ACTIVE BLEDDING AND REVERSAL</vt:lpstr>
      <vt:lpstr>PowerPoint Presentation</vt:lpstr>
      <vt:lpstr>Periprocedural Management</vt:lpstr>
      <vt:lpstr>PowerPoint Presentation</vt:lpstr>
      <vt:lpstr>PowerPoint Presentation</vt:lpstr>
      <vt:lpstr>Anticoagulation in Atrial flutter</vt:lpstr>
      <vt:lpstr>Rate Control</vt:lpstr>
      <vt:lpstr>PowerPoint Presentation</vt:lpstr>
      <vt:lpstr>Acute Rate Control</vt:lpstr>
      <vt:lpstr>PowerPoint Presentation</vt:lpstr>
      <vt:lpstr>PowerPoint Presentation</vt:lpstr>
      <vt:lpstr>Rhythm Control</vt:lpstr>
      <vt:lpstr>Rate Vs Rhythm Control</vt:lpstr>
      <vt:lpstr>Prevention of Thromboembolism </vt:lpstr>
      <vt:lpstr>AF PLANNED FOR CARDIOVERSION</vt:lpstr>
      <vt:lpstr>Pharmacological Cardioversion </vt:lpstr>
      <vt:lpstr>PowerPoint Presentation</vt:lpstr>
      <vt:lpstr>Pharmacological Cardioversion of AF to Sinus Rythm</vt:lpstr>
      <vt:lpstr>Maintenance of Sinus Rhythm</vt:lpstr>
      <vt:lpstr>Monitoring of Oral Antiarrthymic</vt:lpstr>
      <vt:lpstr>Catheter Ablation</vt:lpstr>
      <vt:lpstr>PowerPoint Presentation</vt:lpstr>
      <vt:lpstr>PowerPoint Presentation</vt:lpstr>
      <vt:lpstr>Management of AF with Heart Failure</vt:lpstr>
      <vt:lpstr>PowerPoint Presentation</vt:lpstr>
      <vt:lpstr>HEART FAILURE + AF</vt:lpstr>
      <vt:lpstr>AF IN SPECIAL CIRCUMSTANCES</vt:lpstr>
      <vt:lpstr>Prevention of AF after Cardiac Surgery</vt:lpstr>
      <vt:lpstr>Treatment of AF after cardiac surgery</vt:lpstr>
      <vt:lpstr>AF in Critical Care</vt:lpstr>
      <vt:lpstr>AF in Pregnancy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78</cp:revision>
  <dcterms:created xsi:type="dcterms:W3CDTF">2024-02-06T14:35:26Z</dcterms:created>
  <dcterms:modified xsi:type="dcterms:W3CDTF">2024-02-11T18:02:52Z</dcterms:modified>
</cp:coreProperties>
</file>